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6256000" cy="12192000"/>
  <p:notesSz cx="7315200" cy="102489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56" autoAdjust="0"/>
  </p:normalViewPr>
  <p:slideViewPr>
    <p:cSldViewPr snapToGrid="0">
      <p:cViewPr varScale="1">
        <p:scale>
          <a:sx n="40" d="100"/>
          <a:sy n="40" d="100"/>
        </p:scale>
        <p:origin x="1296" y="24"/>
      </p:cViewPr>
      <p:guideLst>
        <p:guide orient="horz" pos="384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166" cy="514174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l">
              <a:defRPr sz="13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144294" y="2"/>
            <a:ext cx="3169166" cy="514174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r">
              <a:defRPr sz="1300"/>
            </a:lvl1pPr>
          </a:lstStyle>
          <a:p>
            <a:fld id="{903C4ACE-33DE-4DF5-87AD-A9490C17A333}" type="datetimeFigureOut">
              <a:rPr lang="es-ES" smtClean="0"/>
              <a:t>24/01/2022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734728"/>
            <a:ext cx="3169166" cy="514174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l">
              <a:defRPr sz="13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144294" y="9734728"/>
            <a:ext cx="3169166" cy="514174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r">
              <a:defRPr sz="1300"/>
            </a:lvl1pPr>
          </a:lstStyle>
          <a:p>
            <a:fld id="{75A8E9D0-C2EA-4863-8696-B0D80956861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0888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514226"/>
          </a:xfrm>
          <a:prstGeom prst="rect">
            <a:avLst/>
          </a:prstGeom>
        </p:spPr>
        <p:txBody>
          <a:bodyPr vert="horz" lIns="96216" tIns="48108" rIns="96216" bIns="48108" rtlCol="0"/>
          <a:lstStyle>
            <a:lvl1pPr algn="l">
              <a:defRPr sz="13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3589" y="2"/>
            <a:ext cx="3169920" cy="514226"/>
          </a:xfrm>
          <a:prstGeom prst="rect">
            <a:avLst/>
          </a:prstGeom>
        </p:spPr>
        <p:txBody>
          <a:bodyPr vert="horz" lIns="96216" tIns="48108" rIns="96216" bIns="48108" rtlCol="0"/>
          <a:lstStyle>
            <a:lvl1pPr algn="r">
              <a:defRPr sz="1300"/>
            </a:lvl1pPr>
          </a:lstStyle>
          <a:p>
            <a:fld id="{BCE145FE-4332-4879-9119-4709E101DDDF}" type="datetimeFigureOut">
              <a:rPr lang="es-ES" smtClean="0"/>
              <a:t>24/01/2022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279525"/>
            <a:ext cx="4613275" cy="3460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216" tIns="48108" rIns="96216" bIns="48108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521" y="4932287"/>
            <a:ext cx="5852160" cy="4035503"/>
          </a:xfrm>
          <a:prstGeom prst="rect">
            <a:avLst/>
          </a:prstGeom>
        </p:spPr>
        <p:txBody>
          <a:bodyPr vert="horz" lIns="96216" tIns="48108" rIns="96216" bIns="4810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34680"/>
            <a:ext cx="3169920" cy="514225"/>
          </a:xfrm>
          <a:prstGeom prst="rect">
            <a:avLst/>
          </a:prstGeom>
        </p:spPr>
        <p:txBody>
          <a:bodyPr vert="horz" lIns="96216" tIns="48108" rIns="96216" bIns="48108" rtlCol="0" anchor="b"/>
          <a:lstStyle>
            <a:lvl1pPr algn="l">
              <a:defRPr sz="13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3589" y="9734680"/>
            <a:ext cx="3169920" cy="514225"/>
          </a:xfrm>
          <a:prstGeom prst="rect">
            <a:avLst/>
          </a:prstGeom>
        </p:spPr>
        <p:txBody>
          <a:bodyPr vert="horz" lIns="96216" tIns="48108" rIns="96216" bIns="48108" rtlCol="0" anchor="b"/>
          <a:lstStyle>
            <a:lvl1pPr algn="r">
              <a:defRPr sz="1300"/>
            </a:lvl1pPr>
          </a:lstStyle>
          <a:p>
            <a:fld id="{BBEFF5BB-5BAE-4FF3-99D0-DEE63B504B7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293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FF5BB-5BAE-4FF3-99D0-DEE63B504B71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3559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FF5BB-5BAE-4FF3-99D0-DEE63B504B71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3096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995312"/>
            <a:ext cx="13817600" cy="4244622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6403623"/>
            <a:ext cx="12192000" cy="2943577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C681-E5BF-4D12-B23D-20AC1E24F439}" type="datetimeFigureOut">
              <a:rPr lang="es-ES" smtClean="0"/>
              <a:t>24/01/2022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25B2-DDD0-4EE7-86E8-C3C554CAA68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793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C681-E5BF-4D12-B23D-20AC1E24F439}" type="datetimeFigureOut">
              <a:rPr lang="es-ES" smtClean="0"/>
              <a:t>24/01/2022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25B2-DDD0-4EE7-86E8-C3C554CAA68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1610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1" y="649111"/>
            <a:ext cx="3505200" cy="1033215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649111"/>
            <a:ext cx="10312400" cy="1033215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C681-E5BF-4D12-B23D-20AC1E24F439}" type="datetimeFigureOut">
              <a:rPr lang="es-ES" smtClean="0"/>
              <a:t>24/01/2022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25B2-DDD0-4EE7-86E8-C3C554CAA68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308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C681-E5BF-4D12-B23D-20AC1E24F439}" type="datetimeFigureOut">
              <a:rPr lang="es-ES" smtClean="0"/>
              <a:t>24/01/2022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25B2-DDD0-4EE7-86E8-C3C554CAA68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543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4" y="3039537"/>
            <a:ext cx="14020800" cy="5071532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4" y="8159048"/>
            <a:ext cx="14020800" cy="2666999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/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C681-E5BF-4D12-B23D-20AC1E24F439}" type="datetimeFigureOut">
              <a:rPr lang="es-ES" smtClean="0"/>
              <a:t>24/01/2022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25B2-DDD0-4EE7-86E8-C3C554CAA68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782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3245556"/>
            <a:ext cx="6908800" cy="77357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3245556"/>
            <a:ext cx="6908800" cy="77357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C681-E5BF-4D12-B23D-20AC1E24F439}" type="datetimeFigureOut">
              <a:rPr lang="es-ES" smtClean="0"/>
              <a:t>24/01/2022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25B2-DDD0-4EE7-86E8-C3C554CAA68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429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649114"/>
            <a:ext cx="14020800" cy="235655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9" y="2988734"/>
            <a:ext cx="6877049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9" y="4453467"/>
            <a:ext cx="6877049" cy="65503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1" y="2988734"/>
            <a:ext cx="6910917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1" y="4453467"/>
            <a:ext cx="6910917" cy="65503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C681-E5BF-4D12-B23D-20AC1E24F439}" type="datetimeFigureOut">
              <a:rPr lang="es-ES" smtClean="0"/>
              <a:t>24/01/2022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25B2-DDD0-4EE7-86E8-C3C554CAA68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884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C681-E5BF-4D12-B23D-20AC1E24F439}" type="datetimeFigureOut">
              <a:rPr lang="es-ES" smtClean="0"/>
              <a:t>24/01/2022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25B2-DDD0-4EE7-86E8-C3C554CAA68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063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C681-E5BF-4D12-B23D-20AC1E24F439}" type="datetimeFigureOut">
              <a:rPr lang="es-ES" smtClean="0"/>
              <a:t>24/01/2022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25B2-DDD0-4EE7-86E8-C3C554CAA68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239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755425"/>
            <a:ext cx="8229600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C681-E5BF-4D12-B23D-20AC1E24F439}" type="datetimeFigureOut">
              <a:rPr lang="es-ES" smtClean="0"/>
              <a:t>24/01/2022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25B2-DDD0-4EE7-86E8-C3C554CAA68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370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755425"/>
            <a:ext cx="8229600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1C681-E5BF-4D12-B23D-20AC1E24F439}" type="datetimeFigureOut">
              <a:rPr lang="es-ES" smtClean="0"/>
              <a:t>24/01/2022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125B2-DDD0-4EE7-86E8-C3C554CAA68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764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649114"/>
            <a:ext cx="140208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245556"/>
            <a:ext cx="140208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1C681-E5BF-4D12-B23D-20AC1E24F439}" type="datetimeFigureOut">
              <a:rPr lang="es-ES" smtClean="0"/>
              <a:t>24/01/2022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11300181"/>
            <a:ext cx="5486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125B2-DDD0-4EE7-86E8-C3C554CAA68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904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l" defTabSz="1625620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05" indent="-406405" algn="l" defTabSz="162562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irene.cuevas@salud.madrid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48838" y="354630"/>
            <a:ext cx="7741438" cy="11726287"/>
          </a:xfrm>
          <a:prstGeom prst="flowChartProcess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70C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OBJETIVOS GENERALES DEL CURSO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Adquirir los conocimientos básicos sobre microcirugía en investigación en modelos experimentales de trasplante. </a:t>
            </a:r>
          </a:p>
          <a:p>
            <a:pPr algn="ctr"/>
            <a:r>
              <a:rPr lang="es-ES" dirty="0" smtClean="0">
                <a:solidFill>
                  <a:schemeClr val="tx1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Adquirir destreza microquirúrgica básica y avanzada para aplicar la microcirugía en su práctica clínica y en su investigación en trasplante</a:t>
            </a:r>
            <a:r>
              <a:rPr lang="es-ES" b="1" dirty="0" smtClean="0">
                <a:solidFill>
                  <a:schemeClr val="tx1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 .</a:t>
            </a:r>
          </a:p>
          <a:p>
            <a:pPr algn="ctr"/>
            <a:r>
              <a:rPr lang="es-ES" b="1" dirty="0" smtClean="0">
                <a:solidFill>
                  <a:srgbClr val="0070C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OBJETIVOS </a:t>
            </a:r>
            <a:r>
              <a:rPr lang="es-ES" b="1" dirty="0">
                <a:solidFill>
                  <a:srgbClr val="0070C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ESPECÍFICOS </a:t>
            </a:r>
            <a:endParaRPr lang="es-ES" b="1" dirty="0" smtClean="0">
              <a:solidFill>
                <a:srgbClr val="0070C0"/>
              </a:solidFill>
              <a:latin typeface="Urdu Typesetting" panose="03020402040406030203" pitchFamily="66" charset="-78"/>
              <a:ea typeface="Cambria" panose="02040503050406030204" pitchFamily="18" charset="0"/>
              <a:cs typeface="Urdu Typesetting" panose="03020402040406030203" pitchFamily="66" charset="-78"/>
            </a:endParaRPr>
          </a:p>
          <a:p>
            <a:pPr algn="ctr"/>
            <a:r>
              <a:rPr lang="es-ES_tradnl" dirty="0" smtClean="0">
                <a:solidFill>
                  <a:schemeClr val="tx1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Tomar </a:t>
            </a:r>
            <a:r>
              <a:rPr lang="es-ES_tradnl" dirty="0">
                <a:solidFill>
                  <a:schemeClr val="tx1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conciencia sobre el trabajo con modelos vivos en docencia e </a:t>
            </a:r>
            <a:r>
              <a:rPr lang="es-ES_tradnl" dirty="0" smtClean="0">
                <a:solidFill>
                  <a:schemeClr val="tx1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investigación.</a:t>
            </a:r>
            <a:endParaRPr lang="es-ES" dirty="0">
              <a:solidFill>
                <a:schemeClr val="tx1"/>
              </a:solidFill>
              <a:latin typeface="Urdu Typesetting" panose="03020402040406030203" pitchFamily="66" charset="-78"/>
              <a:ea typeface="Cambria" panose="02040503050406030204" pitchFamily="18" charset="0"/>
              <a:cs typeface="Urdu Typesetting" panose="03020402040406030203" pitchFamily="66" charset="-78"/>
            </a:endParaRPr>
          </a:p>
          <a:p>
            <a:pPr algn="ctr"/>
            <a:r>
              <a:rPr lang="es-ES_tradnl" dirty="0">
                <a:solidFill>
                  <a:schemeClr val="tx1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Adaptar a su comodidad a las herramientas de trabajo “correcta ergonomía de trabajo” combinando el uso del microscopio y su posición ante el mismo para disminuir el temblor fisiológico y patológico que acontece normalmente en la </a:t>
            </a:r>
            <a:r>
              <a:rPr lang="es-ES_tradnl" dirty="0" smtClean="0">
                <a:solidFill>
                  <a:schemeClr val="tx1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microcirugía.</a:t>
            </a:r>
            <a:endParaRPr lang="es-ES" dirty="0">
              <a:solidFill>
                <a:schemeClr val="tx1"/>
              </a:solidFill>
              <a:latin typeface="Urdu Typesetting" panose="03020402040406030203" pitchFamily="66" charset="-78"/>
              <a:ea typeface="Cambria" panose="02040503050406030204" pitchFamily="18" charset="0"/>
              <a:cs typeface="Urdu Typesetting" panose="03020402040406030203" pitchFamily="66" charset="-78"/>
            </a:endParaRPr>
          </a:p>
          <a:p>
            <a:pPr algn="ctr"/>
            <a:r>
              <a:rPr lang="es-ES_tradnl" dirty="0">
                <a:solidFill>
                  <a:schemeClr val="tx1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Manipular correctamente el instrumental microquirúrgico para la disección y síntesis de simuladores inanimados de tejidos </a:t>
            </a:r>
            <a:r>
              <a:rPr lang="es-ES_tradnl" dirty="0" smtClean="0">
                <a:solidFill>
                  <a:schemeClr val="tx1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vivos.</a:t>
            </a:r>
            <a:endParaRPr lang="es-ES" dirty="0">
              <a:solidFill>
                <a:schemeClr val="tx1"/>
              </a:solidFill>
              <a:latin typeface="Urdu Typesetting" panose="03020402040406030203" pitchFamily="66" charset="-78"/>
              <a:ea typeface="Cambria" panose="02040503050406030204" pitchFamily="18" charset="0"/>
              <a:cs typeface="Urdu Typesetting" panose="03020402040406030203" pitchFamily="66" charset="-78"/>
            </a:endParaRPr>
          </a:p>
          <a:p>
            <a:pPr algn="ctr"/>
            <a:r>
              <a:rPr lang="es-ES_tradnl" dirty="0">
                <a:solidFill>
                  <a:schemeClr val="tx1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Realizar de manera autónoma anastomosis vasculares en elementos nobles menores a 1,5 mm en simuladores inanimados de tejidos vivos</a:t>
            </a:r>
            <a:r>
              <a:rPr lang="es-ES" dirty="0">
                <a:solidFill>
                  <a:schemeClr val="tx1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 </a:t>
            </a:r>
            <a:r>
              <a:rPr lang="es-ES" dirty="0" smtClean="0">
                <a:solidFill>
                  <a:schemeClr val="tx1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.</a:t>
            </a:r>
            <a:endParaRPr lang="es-ES" dirty="0">
              <a:solidFill>
                <a:schemeClr val="tx1"/>
              </a:solidFill>
              <a:latin typeface="Urdu Typesetting" panose="03020402040406030203" pitchFamily="66" charset="-78"/>
              <a:ea typeface="Cambria" panose="02040503050406030204" pitchFamily="18" charset="0"/>
              <a:cs typeface="Urdu Typesetting" panose="03020402040406030203" pitchFamily="66" charset="-78"/>
            </a:endParaRPr>
          </a:p>
          <a:p>
            <a:pPr algn="ctr"/>
            <a:r>
              <a:rPr lang="es-ES_tradnl" dirty="0">
                <a:solidFill>
                  <a:schemeClr val="tx1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Realizar de manera autónoma suturas vasculares de estructuras menores de </a:t>
            </a:r>
            <a:r>
              <a:rPr lang="es-ES_tradnl" dirty="0" smtClean="0">
                <a:solidFill>
                  <a:schemeClr val="tx1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3mm.</a:t>
            </a:r>
            <a:endParaRPr lang="es-ES" dirty="0">
              <a:solidFill>
                <a:schemeClr val="tx1"/>
              </a:solidFill>
              <a:latin typeface="Urdu Typesetting" panose="03020402040406030203" pitchFamily="66" charset="-78"/>
              <a:ea typeface="Cambria" panose="02040503050406030204" pitchFamily="18" charset="0"/>
              <a:cs typeface="Urdu Typesetting" panose="03020402040406030203" pitchFamily="66" charset="-78"/>
            </a:endParaRPr>
          </a:p>
          <a:p>
            <a:pPr algn="ctr"/>
            <a:r>
              <a:rPr lang="es-ES_tradnl" dirty="0">
                <a:solidFill>
                  <a:schemeClr val="tx1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Realizar de manera autónoma cirugías de donación e implante en los distintos modelos </a:t>
            </a:r>
            <a:r>
              <a:rPr lang="es-ES_tradnl" dirty="0" smtClean="0">
                <a:solidFill>
                  <a:schemeClr val="tx1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propuestos. </a:t>
            </a:r>
            <a:endParaRPr lang="es-ES" dirty="0">
              <a:solidFill>
                <a:schemeClr val="tx1"/>
              </a:solidFill>
              <a:latin typeface="Urdu Typesetting" panose="03020402040406030203" pitchFamily="66" charset="-78"/>
              <a:ea typeface="Cambria" panose="02040503050406030204" pitchFamily="18" charset="0"/>
              <a:cs typeface="Urdu Typesetting" panose="03020402040406030203" pitchFamily="66" charset="-78"/>
            </a:endParaRPr>
          </a:p>
          <a:p>
            <a:pPr algn="ctr"/>
            <a:endParaRPr lang="es-ES" b="1" dirty="0" smtClean="0">
              <a:solidFill>
                <a:srgbClr val="0070C0"/>
              </a:solidFill>
              <a:latin typeface="Urdu Typesetting" panose="03020402040406030203" pitchFamily="66" charset="-78"/>
              <a:ea typeface="Cambria" panose="02040503050406030204" pitchFamily="18" charset="0"/>
              <a:cs typeface="Urdu Typesetting" panose="03020402040406030203" pitchFamily="66" charset="-78"/>
            </a:endParaRPr>
          </a:p>
          <a:p>
            <a:pPr algn="ctr"/>
            <a:r>
              <a:rPr lang="es-ES" b="1" dirty="0" smtClean="0">
                <a:solidFill>
                  <a:srgbClr val="0070C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Directores </a:t>
            </a:r>
            <a:r>
              <a:rPr lang="es-ES" b="1" dirty="0">
                <a:solidFill>
                  <a:srgbClr val="0070C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del Curso: </a:t>
            </a:r>
            <a:endParaRPr lang="es-ES" b="1" dirty="0" smtClean="0">
              <a:solidFill>
                <a:srgbClr val="0070C0"/>
              </a:solidFill>
              <a:latin typeface="Urdu Typesetting" panose="03020402040406030203" pitchFamily="66" charset="-78"/>
              <a:ea typeface="Cambria" panose="02040503050406030204" pitchFamily="18" charset="0"/>
              <a:cs typeface="Urdu Typesetting" panose="03020402040406030203" pitchFamily="66" charset="-78"/>
            </a:endParaRPr>
          </a:p>
          <a:p>
            <a:pPr algn="ctr"/>
            <a:r>
              <a:rPr lang="es-ES" b="1" dirty="0" smtClean="0">
                <a:solidFill>
                  <a:schemeClr val="tx1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Dr</a:t>
            </a:r>
            <a:r>
              <a:rPr lang="es-ES" b="1" dirty="0">
                <a:solidFill>
                  <a:schemeClr val="tx1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. Francisco Hernández </a:t>
            </a:r>
            <a:r>
              <a:rPr lang="es-ES" b="1" dirty="0" smtClean="0">
                <a:solidFill>
                  <a:schemeClr val="tx1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Oliveros  y Dr. Pablo Stringa  </a:t>
            </a:r>
          </a:p>
          <a:p>
            <a:pPr algn="ctr"/>
            <a:r>
              <a:rPr lang="es-ES" b="1" dirty="0" smtClean="0">
                <a:solidFill>
                  <a:srgbClr val="0070C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Docentes</a:t>
            </a:r>
            <a:r>
              <a:rPr lang="es-ES" b="1" dirty="0">
                <a:solidFill>
                  <a:srgbClr val="0070C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: </a:t>
            </a:r>
            <a:r>
              <a:rPr lang="es-ES" b="1" dirty="0">
                <a:solidFill>
                  <a:schemeClr val="tx1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/>
            </a:r>
            <a:br>
              <a:rPr lang="es-ES" b="1" dirty="0">
                <a:solidFill>
                  <a:schemeClr val="tx1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</a:br>
            <a:r>
              <a:rPr lang="es-ES" dirty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Dr. Francisco Hernández </a:t>
            </a:r>
            <a:r>
              <a:rPr lang="es-ES" dirty="0" smtClean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Oliveros(Jefe </a:t>
            </a:r>
            <a:r>
              <a:rPr lang="es-ES" dirty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de Sección C. Pediátrica del HULP) </a:t>
            </a:r>
            <a:br>
              <a:rPr lang="es-ES" dirty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</a:br>
            <a:r>
              <a:rPr lang="es-ES" dirty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Dra. Natalia Lausada (Docente-Investigadora, Cátedra </a:t>
            </a:r>
            <a:r>
              <a:rPr lang="es-ES" dirty="0" smtClean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Trasplante </a:t>
            </a:r>
            <a:r>
              <a:rPr lang="es-ES" dirty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FCM</a:t>
            </a:r>
            <a:br>
              <a:rPr lang="es-ES" dirty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</a:br>
            <a:r>
              <a:rPr lang="es-ES" dirty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UNLP  Argentina)</a:t>
            </a:r>
            <a:br>
              <a:rPr lang="es-ES" dirty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</a:br>
            <a:r>
              <a:rPr lang="es-ES" dirty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Dr. Pablo Stringa (Investigador CONICET Argentina, Cátedra de Trasplante FCM UNLP Argentina)</a:t>
            </a:r>
            <a:br>
              <a:rPr lang="es-ES" dirty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</a:br>
            <a:r>
              <a:rPr lang="es-ES" dirty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Dra. Ane Miren Andrés Moreno (FEA C. Pediátrica HULP</a:t>
            </a:r>
            <a:r>
              <a:rPr lang="es-ES" dirty="0" smtClean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)</a:t>
            </a:r>
          </a:p>
          <a:p>
            <a:pPr algn="ctr"/>
            <a:r>
              <a:rPr lang="es-ES" dirty="0" smtClean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Dr. Javier </a:t>
            </a:r>
            <a:r>
              <a:rPr lang="es-ES" dirty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Serradilla Rodríguez </a:t>
            </a:r>
            <a:r>
              <a:rPr lang="es-ES" dirty="0" smtClean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(FEA  </a:t>
            </a:r>
            <a:r>
              <a:rPr lang="es-ES" dirty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C. Pediátrica HULP)</a:t>
            </a:r>
          </a:p>
          <a:p>
            <a:pPr algn="ctr"/>
            <a:r>
              <a:rPr lang="es-ES" dirty="0" smtClean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Alba </a:t>
            </a:r>
            <a:r>
              <a:rPr lang="es-ES" dirty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Bueno Jiménez (FEA C. Pediátrica HULP)</a:t>
            </a:r>
            <a:br>
              <a:rPr lang="es-ES" dirty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</a:br>
            <a:r>
              <a:rPr lang="es-ES" dirty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Dra. Carlota Largo Aramburu (C. Experimental HULP)</a:t>
            </a:r>
            <a:br>
              <a:rPr lang="es-ES" dirty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</a:br>
            <a:r>
              <a:rPr lang="es-ES" dirty="0" smtClean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Dr</a:t>
            </a:r>
            <a:r>
              <a:rPr lang="es-ES" dirty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. Daniel Ruiz Pérez (Training Officer, Comparative Medicine Unit, Trinity College Dublin)</a:t>
            </a:r>
            <a:br>
              <a:rPr lang="es-ES" dirty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</a:br>
            <a:r>
              <a:rPr lang="es-ES" dirty="0" smtClean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Dra. Karla </a:t>
            </a:r>
            <a:r>
              <a:rPr lang="es-ES" dirty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Estefanía Fernández (Residente C. Pediátrica HULP)</a:t>
            </a:r>
            <a:br>
              <a:rPr lang="es-ES" dirty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</a:br>
            <a:r>
              <a:rPr lang="es-ES" dirty="0" smtClean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Dr. Antonio </a:t>
            </a:r>
            <a:r>
              <a:rPr lang="es-ES" dirty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Muñoz Serrano (Residente C. Pediátrica HULP</a:t>
            </a:r>
            <a:br>
              <a:rPr lang="es-ES" dirty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</a:br>
            <a:r>
              <a:rPr lang="es-ES" dirty="0" smtClean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Dr. Carlos </a:t>
            </a:r>
            <a:r>
              <a:rPr lang="es-ES" dirty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Delgado Miguel (Residente de C. Pediátrica </a:t>
            </a:r>
            <a:r>
              <a:rPr lang="es-ES" dirty="0" smtClean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HULP)</a:t>
            </a:r>
          </a:p>
          <a:p>
            <a:pPr algn="ctr"/>
            <a:r>
              <a:rPr lang="es-ES" dirty="0" smtClean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Javier Rubio Bolívar (Técnico de Simulación)</a:t>
            </a:r>
            <a:r>
              <a:rPr lang="es-ES" dirty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/>
            </a:r>
            <a:br>
              <a:rPr lang="es-ES" dirty="0">
                <a:solidFill>
                  <a:srgbClr val="00206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</a:br>
            <a:endParaRPr lang="es-ES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rdu Typesetting" panose="03020402040406030203" pitchFamily="66" charset="-78"/>
              <a:ea typeface="Cambria" panose="02040503050406030204" pitchFamily="18" charset="0"/>
              <a:cs typeface="Urdu Typesetting" panose="03020402040406030203" pitchFamily="66" charset="-78"/>
            </a:endParaRPr>
          </a:p>
          <a:p>
            <a:pPr algn="ctr"/>
            <a:r>
              <a:rPr lang="es-ES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Solicitada acreditación a FMC </a:t>
            </a:r>
            <a:endParaRPr lang="es-ES_tradnl" sz="2000" dirty="0">
              <a:latin typeface="Cambria" panose="02040503050406030204" pitchFamily="18" charset="0"/>
              <a:ea typeface="Cambria" panose="02040503050406030204" pitchFamily="18" charset="0"/>
              <a:cs typeface="Aparajita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190277" y="369005"/>
            <a:ext cx="7802207" cy="43396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0">
                  <a:solidFill>
                    <a:srgbClr val="00B0F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CURSO DE MICROCIRUGÍA EN MODELOS EXPERIMENTALES DE TRASPLANTE (2ª edición)</a:t>
            </a:r>
          </a:p>
          <a:p>
            <a:pPr algn="ctr"/>
            <a:r>
              <a:rPr lang="es-ES" sz="2400" b="1" dirty="0" smtClean="0">
                <a:ln/>
                <a:solidFill>
                  <a:schemeClr val="accent3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Formación e Investigación </a:t>
            </a:r>
          </a:p>
          <a:p>
            <a:pPr algn="ctr"/>
            <a:r>
              <a:rPr lang="es-ES" sz="2400" b="1" dirty="0" smtClean="0">
                <a:ln/>
                <a:solidFill>
                  <a:schemeClr val="accent3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Hospital Universitario La Paz</a:t>
            </a:r>
          </a:p>
          <a:p>
            <a:pPr algn="ctr"/>
            <a:r>
              <a:rPr lang="es-ES" sz="2400" b="1" dirty="0" smtClean="0">
                <a:ln/>
                <a:solidFill>
                  <a:schemeClr val="accent3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Del 25 de abril al 27 de mayo de 2022</a:t>
            </a:r>
          </a:p>
          <a:p>
            <a:pPr algn="ctr"/>
            <a:r>
              <a:rPr lang="es-ES" sz="2400" b="1" dirty="0" err="1" smtClean="0">
                <a:ln/>
                <a:solidFill>
                  <a:schemeClr val="accent3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On</a:t>
            </a:r>
            <a:r>
              <a:rPr lang="es-ES" sz="2400" b="1" dirty="0" smtClean="0">
                <a:ln/>
                <a:solidFill>
                  <a:schemeClr val="accent3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 line-presencial </a:t>
            </a:r>
            <a:endParaRPr lang="es-ES" sz="2400" b="1" dirty="0" smtClean="0">
              <a:ln/>
              <a:solidFill>
                <a:schemeClr val="accent3"/>
              </a:solidFill>
              <a:latin typeface="Urdu Typesetting" panose="03020402040406030203" pitchFamily="66" charset="-78"/>
              <a:ea typeface="Cambria" panose="02040503050406030204" pitchFamily="18" charset="0"/>
              <a:cs typeface="Urdu Typesetting" panose="03020402040406030203" pitchFamily="66" charset="-78"/>
            </a:endParaRPr>
          </a:p>
          <a:p>
            <a:pPr algn="ctr"/>
            <a:endParaRPr lang="es-ES" sz="3600" b="1" dirty="0" smtClean="0">
              <a:ln/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  <a:cs typeface="Aparajita" panose="020B0604020202020204" pitchFamily="34" charset="0"/>
            </a:endParaRPr>
          </a:p>
          <a:p>
            <a:pPr algn="ctr"/>
            <a:endParaRPr lang="es-ES" sz="3600" b="1" dirty="0" smtClean="0">
              <a:ln/>
              <a:solidFill>
                <a:schemeClr val="accent3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clrChange>
              <a:clrFrom>
                <a:srgbClr val="AF9697"/>
              </a:clrFrom>
              <a:clrTo>
                <a:srgbClr val="AF96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439" y="3598067"/>
            <a:ext cx="6589882" cy="4859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439" y="10920683"/>
            <a:ext cx="4547037" cy="716827"/>
          </a:xfrm>
          <a:prstGeom prst="rect">
            <a:avLst/>
          </a:prstGeom>
        </p:spPr>
      </p:pic>
      <p:pic>
        <p:nvPicPr>
          <p:cNvPr id="13" name="Imagen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8912" y="10965794"/>
            <a:ext cx="1480398" cy="76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8286" y="10872508"/>
            <a:ext cx="476425" cy="765002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8027380" y="8457789"/>
            <a:ext cx="8128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rdu Typesetting" panose="03020402040406030203" pitchFamily="66" charset="-78"/>
                <a:cs typeface="Urdu Typesetting" panose="03020402040406030203" pitchFamily="66" charset="-78"/>
              </a:rPr>
              <a:t>INFORMACIÓN GENERAL </a:t>
            </a:r>
            <a:br>
              <a:rPr lang="es-ES" b="1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rdu Typesetting" panose="03020402040406030203" pitchFamily="66" charset="-78"/>
                <a:cs typeface="Urdu Typesetting" panose="03020402040406030203" pitchFamily="66" charset="-78"/>
              </a:rPr>
            </a:br>
            <a:r>
              <a:rPr lang="es-ES" dirty="0">
                <a:ln w="0"/>
                <a:solidFill>
                  <a:schemeClr val="accent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rdu Typesetting" panose="03020402040406030203" pitchFamily="66" charset="-78"/>
                <a:cs typeface="Urdu Typesetting" panose="03020402040406030203" pitchFamily="66" charset="-78"/>
              </a:rPr>
              <a:t>Información y Secretaría técnica: Irene Cuevas Gordo</a:t>
            </a:r>
            <a:br>
              <a:rPr lang="es-ES" dirty="0">
                <a:ln w="0"/>
                <a:solidFill>
                  <a:schemeClr val="accent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rdu Typesetting" panose="03020402040406030203" pitchFamily="66" charset="-78"/>
                <a:cs typeface="Urdu Typesetting" panose="03020402040406030203" pitchFamily="66" charset="-78"/>
              </a:rPr>
            </a:br>
            <a:r>
              <a:rPr lang="es-ES" dirty="0">
                <a:ln w="0"/>
                <a:solidFill>
                  <a:schemeClr val="accent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rdu Typesetting" panose="03020402040406030203" pitchFamily="66" charset="-78"/>
                <a:cs typeface="Urdu Typesetting" panose="03020402040406030203" pitchFamily="66" charset="-78"/>
              </a:rPr>
              <a:t>Tlf: 917277154-e mail: </a:t>
            </a:r>
            <a:r>
              <a:rPr lang="es-ES" dirty="0">
                <a:ln w="0"/>
                <a:solidFill>
                  <a:schemeClr val="accent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rdu Typesetting" panose="03020402040406030203" pitchFamily="66" charset="-78"/>
                <a:cs typeface="Urdu Typesetting" panose="03020402040406030203" pitchFamily="66" charset="-78"/>
                <a:hlinkClick r:id="rId7"/>
              </a:rPr>
              <a:t>irene.cuevas@salud.madrid.org</a:t>
            </a:r>
            <a:r>
              <a:rPr lang="es-ES" dirty="0">
                <a:ln w="0"/>
                <a:solidFill>
                  <a:schemeClr val="accent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rdu Typesetting" panose="03020402040406030203" pitchFamily="66" charset="-78"/>
                <a:cs typeface="Urdu Typesetting" panose="03020402040406030203" pitchFamily="66" charset="-78"/>
              </a:rPr>
              <a:t/>
            </a:r>
            <a:br>
              <a:rPr lang="es-ES" dirty="0">
                <a:ln w="0"/>
                <a:solidFill>
                  <a:schemeClr val="accent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rdu Typesetting" panose="03020402040406030203" pitchFamily="66" charset="-78"/>
                <a:cs typeface="Urdu Typesetting" panose="03020402040406030203" pitchFamily="66" charset="-78"/>
              </a:rPr>
            </a:br>
            <a:r>
              <a:rPr lang="es-ES" dirty="0">
                <a:ln w="0"/>
                <a:solidFill>
                  <a:schemeClr val="accent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rdu Typesetting" panose="03020402040406030203" pitchFamily="66" charset="-78"/>
                <a:cs typeface="Urdu Typesetting" panose="03020402040406030203" pitchFamily="66" charset="-78"/>
              </a:rPr>
              <a:t>Paseo de la Castellana, 261 (entrada por calle Pedro Rico)</a:t>
            </a:r>
            <a:br>
              <a:rPr lang="es-ES" dirty="0">
                <a:ln w="0"/>
                <a:solidFill>
                  <a:schemeClr val="accent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rdu Typesetting" panose="03020402040406030203" pitchFamily="66" charset="-78"/>
                <a:cs typeface="Urdu Typesetting" panose="03020402040406030203" pitchFamily="66" charset="-78"/>
              </a:rPr>
            </a:br>
            <a:r>
              <a:rPr lang="es-ES" dirty="0">
                <a:ln w="0"/>
                <a:solidFill>
                  <a:schemeClr val="accent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rdu Typesetting" panose="03020402040406030203" pitchFamily="66" charset="-78"/>
                <a:cs typeface="Urdu Typesetting" panose="03020402040406030203" pitchFamily="66" charset="-78"/>
              </a:rPr>
              <a:t>Edificio IdiPAZ Planta -1 28046 Madrid</a:t>
            </a:r>
            <a:br>
              <a:rPr lang="es-ES" dirty="0">
                <a:ln w="0"/>
                <a:solidFill>
                  <a:schemeClr val="accent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rdu Typesetting" panose="03020402040406030203" pitchFamily="66" charset="-78"/>
                <a:cs typeface="Urdu Typesetting" panose="03020402040406030203" pitchFamily="66" charset="-78"/>
              </a:rPr>
            </a:br>
            <a:r>
              <a:rPr lang="es-ES" dirty="0">
                <a:ln w="0"/>
                <a:solidFill>
                  <a:schemeClr val="accent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rdu Typesetting" panose="03020402040406030203" pitchFamily="66" charset="-78"/>
                <a:cs typeface="Urdu Typesetting" panose="03020402040406030203" pitchFamily="66" charset="-78"/>
              </a:rPr>
              <a:t>Inscripción: </a:t>
            </a:r>
            <a:r>
              <a:rPr lang="es-ES" dirty="0" smtClean="0">
                <a:ln w="0"/>
                <a:solidFill>
                  <a:schemeClr val="accent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rdu Typesetting" panose="03020402040406030203" pitchFamily="66" charset="-78"/>
                <a:cs typeface="Urdu Typesetting" panose="03020402040406030203" pitchFamily="66" charset="-78"/>
              </a:rPr>
              <a:t>Máximo 20 alumnos en </a:t>
            </a:r>
            <a:r>
              <a:rPr lang="es-ES" dirty="0">
                <a:ln w="0"/>
                <a:solidFill>
                  <a:schemeClr val="accent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rdu Typesetting" panose="03020402040406030203" pitchFamily="66" charset="-78"/>
                <a:cs typeface="Urdu Typesetting" panose="03020402040406030203" pitchFamily="66" charset="-78"/>
              </a:rPr>
              <a:t>riguroso orden de solicitud</a:t>
            </a:r>
            <a:br>
              <a:rPr lang="es-ES" dirty="0">
                <a:ln w="0"/>
                <a:solidFill>
                  <a:schemeClr val="accent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rdu Typesetting" panose="03020402040406030203" pitchFamily="66" charset="-78"/>
                <a:cs typeface="Urdu Typesetting" panose="03020402040406030203" pitchFamily="66" charset="-78"/>
              </a:rPr>
            </a:br>
            <a:r>
              <a:rPr lang="es-ES" dirty="0" smtClean="0">
                <a:ln w="0"/>
                <a:solidFill>
                  <a:schemeClr val="accent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rdu Typesetting" panose="03020402040406030203" pitchFamily="66" charset="-78"/>
                <a:cs typeface="Urdu Typesetting" panose="03020402040406030203" pitchFamily="66" charset="-78"/>
              </a:rPr>
              <a:t>Módulo I: 450 €; Módulo II: 750 €; Módulos I y II: 1.000 €</a:t>
            </a:r>
            <a:r>
              <a:rPr lang="es-ES" dirty="0">
                <a:solidFill>
                  <a:schemeClr val="accent2">
                    <a:lumMod val="25000"/>
                  </a:schemeClr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/>
            </a:r>
            <a:br>
              <a:rPr lang="es-ES" dirty="0">
                <a:solidFill>
                  <a:schemeClr val="accent2">
                    <a:lumMod val="25000"/>
                  </a:schemeClr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</a:br>
            <a:endParaRPr lang="es-ES" u="sng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rdu Typesetting" panose="03020402040406030203" pitchFamily="66" charset="-78"/>
              <a:cs typeface="Urdu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168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9" y="1028699"/>
            <a:ext cx="15216721" cy="9353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031" y="10686069"/>
            <a:ext cx="4644019" cy="732116"/>
          </a:xfrm>
          <a:prstGeom prst="rect">
            <a:avLst/>
          </a:prstGeom>
        </p:spPr>
      </p:pic>
      <p:pic>
        <p:nvPicPr>
          <p:cNvPr id="13" name="Imagen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5083" y="10602071"/>
            <a:ext cx="173823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049866"/>
              </p:ext>
            </p:extLst>
          </p:nvPr>
        </p:nvGraphicFramePr>
        <p:xfrm>
          <a:off x="697505" y="2534797"/>
          <a:ext cx="7253817" cy="6457175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7253817"/>
              </a:tblGrid>
              <a:tr h="1037584">
                <a:tc>
                  <a:txBody>
                    <a:bodyPr/>
                    <a:lstStyle/>
                    <a:p>
                      <a:pPr algn="ctr"/>
                      <a:r>
                        <a:rPr lang="es-ES" sz="2400" cap="none" spc="0" dirty="0" smtClean="0">
                          <a:ln w="6600">
                            <a:solidFill>
                              <a:srgbClr val="FF0000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On line </a:t>
                      </a:r>
                    </a:p>
                    <a:p>
                      <a:pPr algn="ctr"/>
                      <a:r>
                        <a:rPr lang="es-ES" sz="2400" b="1" cap="none" spc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Contenidos teóricos.</a:t>
                      </a:r>
                      <a:r>
                        <a:rPr lang="es-ES" sz="2400" b="1" cap="none" spc="0" baseline="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 Comunes a todos los módulos</a:t>
                      </a:r>
                      <a:endParaRPr lang="es-ES" sz="2400" b="1" cap="none" spc="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rdu Typesetting" panose="03020402040406030203" pitchFamily="66" charset="-78"/>
                        <a:cs typeface="Urdu Typesetting" panose="03020402040406030203" pitchFamily="66" charset="-78"/>
                      </a:endParaRPr>
                    </a:p>
                    <a:p>
                      <a:pPr algn="ctr"/>
                      <a:r>
                        <a:rPr lang="es-ES" sz="2400" cap="none" spc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Del 22 de octubre al  3 de noviembre </a:t>
                      </a:r>
                      <a:endParaRPr lang="es-ES" sz="2400" b="0" cap="none" spc="0" dirty="0" smtClean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effectLst/>
                        <a:latin typeface="Urdu Typesetting" panose="03020402040406030203" pitchFamily="66" charset="-78"/>
                        <a:cs typeface="Urdu Typesetting" panose="03020402040406030203" pitchFamily="66" charset="-78"/>
                      </a:endParaRPr>
                    </a:p>
                  </a:txBody>
                  <a:tcPr/>
                </a:tc>
              </a:tr>
              <a:tr h="670439">
                <a:tc>
                  <a:txBody>
                    <a:bodyPr/>
                    <a:lstStyle/>
                    <a:p>
                      <a:pPr marL="285750" marR="0" indent="-285750" algn="just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ES" sz="1800" u="none" dirty="0" smtClean="0"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Elementos de magnificación: lupas y microscopios, suturas e instrumental microquirúrgico</a:t>
                      </a:r>
                      <a:endParaRPr lang="es-ES" sz="1800" u="none" dirty="0">
                        <a:latin typeface="Urdu Typesetting" panose="03020402040406030203" pitchFamily="66" charset="-78"/>
                        <a:cs typeface="Urdu Typesetting" panose="03020402040406030203" pitchFamily="66" charset="-78"/>
                      </a:endParaRPr>
                    </a:p>
                  </a:txBody>
                  <a:tcPr/>
                </a:tc>
              </a:tr>
              <a:tr h="459781">
                <a:tc>
                  <a:txBody>
                    <a:bodyPr/>
                    <a:lstStyle/>
                    <a:p>
                      <a:pPr marL="285750" marR="0" indent="-285750" algn="just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ES" sz="1800" u="none" dirty="0" smtClean="0"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Ética y bienestar animal </a:t>
                      </a:r>
                      <a:endParaRPr lang="es-ES" sz="1800" u="none" dirty="0">
                        <a:latin typeface="Urdu Typesetting" panose="03020402040406030203" pitchFamily="66" charset="-78"/>
                        <a:cs typeface="Urdu Typesetting" panose="03020402040406030203" pitchFamily="66" charset="-78"/>
                      </a:endParaRPr>
                    </a:p>
                  </a:txBody>
                  <a:tcPr/>
                </a:tc>
              </a:tr>
              <a:tr h="402309">
                <a:tc>
                  <a:txBody>
                    <a:bodyPr/>
                    <a:lstStyle/>
                    <a:p>
                      <a:pPr marL="285750" marR="0" indent="-285750" algn="just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ES" sz="1800" u="none" dirty="0" smtClean="0"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Aplicación clínica de microcirugía </a:t>
                      </a:r>
                      <a:endParaRPr lang="es-ES" sz="1800" u="none" dirty="0">
                        <a:latin typeface="Urdu Typesetting" panose="03020402040406030203" pitchFamily="66" charset="-78"/>
                        <a:cs typeface="Urdu Typesetting" panose="03020402040406030203" pitchFamily="66" charset="-78"/>
                      </a:endParaRPr>
                    </a:p>
                  </a:txBody>
                  <a:tcPr/>
                </a:tc>
              </a:tr>
              <a:tr h="670515">
                <a:tc>
                  <a:txBody>
                    <a:bodyPr/>
                    <a:lstStyle/>
                    <a:p>
                      <a:pPr marL="285750" marR="0" indent="-285750" algn="just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ES" sz="1800" u="none" dirty="0" smtClean="0"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Modelos de simulación Nivel 1: gasa, mudo macro y anudado utilizando microscopio</a:t>
                      </a:r>
                      <a:endParaRPr lang="es-ES" sz="1800" u="none" dirty="0">
                        <a:latin typeface="Urdu Typesetting" panose="03020402040406030203" pitchFamily="66" charset="-78"/>
                        <a:cs typeface="Urdu Typesetting" panose="03020402040406030203" pitchFamily="66" charset="-78"/>
                      </a:endParaRPr>
                    </a:p>
                  </a:txBody>
                  <a:tcPr>
                    <a:lnB>
                      <a:noFill/>
                    </a:lnB>
                  </a:tcPr>
                </a:tc>
              </a:tr>
              <a:tr h="459781">
                <a:tc>
                  <a:txBody>
                    <a:bodyPr/>
                    <a:lstStyle/>
                    <a:p>
                      <a:pPr marL="285750" marR="0" indent="-285750" algn="just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ES" sz="1800" u="none" dirty="0" smtClean="0"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Modelos de simulación Nivel 2: sutura de material sintético plano y ductal</a:t>
                      </a:r>
                      <a:endParaRPr lang="es-ES" sz="1800" u="none" dirty="0">
                        <a:latin typeface="Urdu Typesetting" panose="03020402040406030203" pitchFamily="66" charset="-78"/>
                        <a:cs typeface="Urdu Typesetting" panose="03020402040406030203" pitchFamily="66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0624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ES" sz="1800" u="none" dirty="0" smtClean="0"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Modelos de simulación Nivel 3: sutura de material criopreservado</a:t>
                      </a:r>
                      <a:endParaRPr lang="es-ES" sz="1800" u="none" dirty="0">
                        <a:latin typeface="Urdu Typesetting" panose="03020402040406030203" pitchFamily="66" charset="-78"/>
                        <a:cs typeface="Urdu Typesetting" panose="03020402040406030203" pitchFamily="66" charset="-78"/>
                      </a:endParaRPr>
                    </a:p>
                  </a:txBody>
                  <a:tcP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466">
                <a:tc>
                  <a:txBody>
                    <a:bodyPr/>
                    <a:lstStyle/>
                    <a:p>
                      <a:pPr marL="285750" marR="0" indent="-285750" algn="just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ES" sz="1800" u="none" dirty="0" smtClean="0"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Investigación con modelos experimentales de trasplante</a:t>
                      </a:r>
                      <a:endParaRPr lang="es-ES" sz="1800" u="none" dirty="0">
                        <a:latin typeface="Urdu Typesetting" panose="03020402040406030203" pitchFamily="66" charset="-78"/>
                        <a:cs typeface="Urdu Typesetting" panose="03020402040406030203" pitchFamily="66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8939">
                <a:tc>
                  <a:txBody>
                    <a:bodyPr/>
                    <a:lstStyle/>
                    <a:p>
                      <a:pPr marL="285750" marR="0" indent="-285750" algn="just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ES" sz="1800" u="none" dirty="0" smtClean="0"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Aplicación clínica de la microcirugía en trasplante</a:t>
                      </a:r>
                      <a:endParaRPr lang="es-ES" sz="1800" u="none" dirty="0">
                        <a:latin typeface="Urdu Typesetting" panose="03020402040406030203" pitchFamily="66" charset="-78"/>
                        <a:cs typeface="Urdu Typesetting" panose="03020402040406030203" pitchFamily="66" charset="-78"/>
                      </a:endParaRPr>
                    </a:p>
                  </a:txBody>
                  <a:tcP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302"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ES" sz="1800" u="none" dirty="0" smtClean="0"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Modelos experimentales: sutura vascular, trasplante cardiaco, trasplante pulmonar, trasplante renal, trasplante hepático, trasplante de intestino aislado, trasplante multivisceral modificado</a:t>
                      </a:r>
                      <a:endParaRPr lang="es-ES" sz="1800" u="none" dirty="0">
                        <a:latin typeface="Urdu Typesetting" panose="03020402040406030203" pitchFamily="66" charset="-78"/>
                        <a:cs typeface="Urdu Typesetting" panose="03020402040406030203" pitchFamily="66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263262"/>
              </p:ext>
            </p:extLst>
          </p:nvPr>
        </p:nvGraphicFramePr>
        <p:xfrm>
          <a:off x="8384031" y="791670"/>
          <a:ext cx="7284984" cy="527591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7284984"/>
              </a:tblGrid>
              <a:tr h="1047750">
                <a:tc>
                  <a:txBody>
                    <a:bodyPr/>
                    <a:lstStyle/>
                    <a:p>
                      <a:pPr marL="0" algn="ctr" defTabSz="1625620" rtl="0" eaLnBrk="1" latinLnBrk="0" hangingPunct="1"/>
                      <a:r>
                        <a:rPr lang="es-ES" sz="2400" kern="1200" cap="none" spc="0" dirty="0" smtClean="0">
                          <a:ln w="6600">
                            <a:solidFill>
                              <a:srgbClr val="FF0000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Sesiones prácticas</a:t>
                      </a:r>
                    </a:p>
                    <a:p>
                      <a:pPr marL="0" algn="ctr" defTabSz="1625620" rtl="0" eaLnBrk="1" latinLnBrk="0" hangingPunct="1"/>
                      <a:r>
                        <a:rPr lang="es-ES" sz="2400" b="0" kern="1200" cap="none" spc="0" dirty="0" smtClean="0">
                          <a:ln w="6600">
                            <a:solidFill>
                              <a:schemeClr val="tx1"/>
                            </a:solidFill>
                            <a:prstDash val="solid"/>
                          </a:ln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Módulo</a:t>
                      </a:r>
                      <a:r>
                        <a:rPr lang="es-ES" sz="2400" b="0" kern="1200" cap="none" spc="0" baseline="0" dirty="0" smtClean="0">
                          <a:ln w="6600">
                            <a:solidFill>
                              <a:schemeClr val="tx1"/>
                            </a:solidFill>
                            <a:prstDash val="solid"/>
                          </a:ln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 I: Técnicas básicas de microcirugía en modelos inanimados</a:t>
                      </a:r>
                    </a:p>
                    <a:p>
                      <a:pPr marL="0" algn="ctr" defTabSz="1625620" rtl="0" eaLnBrk="1" latinLnBrk="0" hangingPunct="1"/>
                      <a:r>
                        <a:rPr lang="es-ES" sz="2400" b="0" kern="1200" cap="none" spc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Urdu Typesetting" panose="03020402040406030203" pitchFamily="66" charset="-78"/>
                          <a:ea typeface="+mn-ea"/>
                          <a:cs typeface="Urdu Typesetting" panose="03020402040406030203" pitchFamily="66" charset="-78"/>
                        </a:rPr>
                        <a:t>24 y 25 de mayo de 2022</a:t>
                      </a:r>
                      <a:endParaRPr lang="es-ES" sz="2400" b="0" kern="1200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/>
                        <a:latin typeface="Urdu Typesetting" panose="03020402040406030203" pitchFamily="66" charset="-78"/>
                        <a:ea typeface="+mn-ea"/>
                        <a:cs typeface="Urdu Typesetting" panose="03020402040406030203" pitchFamily="66" charset="-78"/>
                      </a:endParaRPr>
                    </a:p>
                  </a:txBody>
                  <a:tcPr/>
                </a:tc>
              </a:tr>
              <a:tr h="973005">
                <a:tc>
                  <a:txBody>
                    <a:bodyPr/>
                    <a:lstStyle/>
                    <a:p>
                      <a:pPr marL="0" marR="0" indent="0" algn="just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Día 11</a:t>
                      </a:r>
                      <a:r>
                        <a:rPr lang="es-ES" sz="1800" dirty="0" smtClean="0"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: 9:00 h. a 12:30 h. Nivel</a:t>
                      </a:r>
                      <a:r>
                        <a:rPr lang="es-ES" sz="1800" baseline="0" dirty="0" smtClean="0"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 1: gasa, nudo macro y anudado utilizando microscopio</a:t>
                      </a:r>
                    </a:p>
                    <a:p>
                      <a:pPr marL="0" marR="0" indent="0" algn="just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aseline="0" dirty="0" smtClean="0"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Nivel 2: sutura de material sintético plano y ductal</a:t>
                      </a:r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just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12:30</a:t>
                      </a:r>
                      <a:r>
                        <a:rPr lang="es-ES" sz="1800" baseline="0" dirty="0" smtClean="0"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 h. a 14:00 h. Comida </a:t>
                      </a:r>
                      <a:endParaRPr lang="es-ES" sz="1800" dirty="0">
                        <a:effectLst/>
                        <a:latin typeface="Urdu Typesetting" panose="03020402040406030203" pitchFamily="66" charset="-78"/>
                        <a:cs typeface="Urdu Typesetting" panose="03020402040406030203" pitchFamily="66" charset="-78"/>
                      </a:endParaRPr>
                    </a:p>
                  </a:txBody>
                  <a:tcPr/>
                </a:tc>
              </a:tr>
              <a:tr h="971550">
                <a:tc>
                  <a:txBody>
                    <a:bodyPr/>
                    <a:lstStyle/>
                    <a:p>
                      <a:pPr marL="0" marR="0" indent="0" algn="just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14:00 h. a 17:30 h. Nivel</a:t>
                      </a:r>
                      <a:r>
                        <a:rPr lang="es-ES" sz="1800" baseline="0" dirty="0" smtClean="0"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 1: gasa, nudo macro y </a:t>
                      </a:r>
                      <a:r>
                        <a:rPr lang="es-ES" sz="1800" dirty="0" smtClean="0"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anudado utilizando microscopio </a:t>
                      </a:r>
                      <a:endParaRPr lang="es-ES" sz="1800" baseline="0" dirty="0" smtClean="0">
                        <a:effectLst/>
                        <a:latin typeface="Urdu Typesetting" panose="03020402040406030203" pitchFamily="66" charset="-78"/>
                        <a:cs typeface="Urdu Typesetting" panose="03020402040406030203" pitchFamily="66" charset="-78"/>
                      </a:endParaRPr>
                    </a:p>
                    <a:p>
                      <a:pPr marL="0" marR="0" indent="0" algn="just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aseline="0" dirty="0" smtClean="0"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Nivel 2: sutura de material sintético plano y ductal.  </a:t>
                      </a:r>
                      <a:endParaRPr lang="es-ES" sz="1800" dirty="0" smtClean="0">
                        <a:effectLst/>
                        <a:latin typeface="Urdu Typesetting" panose="03020402040406030203" pitchFamily="66" charset="-78"/>
                        <a:cs typeface="Urdu Typesetting" panose="03020402040406030203" pitchFamily="66" charset="-78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just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Día 12.</a:t>
                      </a:r>
                      <a:r>
                        <a:rPr lang="es-ES" sz="1800" b="1" baseline="0" dirty="0" smtClean="0"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 </a:t>
                      </a:r>
                      <a:r>
                        <a:rPr lang="es-ES" sz="1800" baseline="0" dirty="0" smtClean="0"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9:00 h. a 12:30 h. Nivel 3: sutura de material criopreservado</a:t>
                      </a:r>
                      <a:endParaRPr lang="es-ES" sz="1800" dirty="0">
                        <a:effectLst/>
                        <a:latin typeface="Urdu Typesetting" panose="03020402040406030203" pitchFamily="66" charset="-78"/>
                        <a:cs typeface="Urdu Typesetting" panose="03020402040406030203" pitchFamily="66" charset="-78"/>
                      </a:endParaRPr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just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12:30 h. a 14:00 h. Comida</a:t>
                      </a:r>
                      <a:endParaRPr lang="es-ES" sz="1800" dirty="0">
                        <a:effectLst/>
                        <a:latin typeface="Urdu Typesetting" panose="03020402040406030203" pitchFamily="66" charset="-78"/>
                        <a:cs typeface="Urdu Typesetting" panose="03020402040406030203" pitchFamily="66" charset="-78"/>
                      </a:endParaRPr>
                    </a:p>
                  </a:txBody>
                  <a:tcPr/>
                </a:tc>
              </a:tr>
              <a:tr h="481475">
                <a:tc>
                  <a:txBody>
                    <a:bodyPr/>
                    <a:lstStyle/>
                    <a:p>
                      <a:pPr marL="0" marR="0" indent="0" algn="just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800" dirty="0" smtClean="0"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14:00</a:t>
                      </a:r>
                      <a:r>
                        <a:rPr lang="es-ES" sz="1800" baseline="0" dirty="0" smtClean="0"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 h. a 17:30 h. Nivel 3: sutura de material criopreservado</a:t>
                      </a:r>
                      <a:endParaRPr lang="es-ES" sz="1800" dirty="0" smtClean="0">
                        <a:effectLst/>
                        <a:latin typeface="Urdu Typesetting" panose="03020402040406030203" pitchFamily="66" charset="-78"/>
                        <a:cs typeface="Urdu Typesetting" panose="03020402040406030203" pitchFamily="66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930863"/>
              </p:ext>
            </p:extLst>
          </p:nvPr>
        </p:nvGraphicFramePr>
        <p:xfrm>
          <a:off x="8274699" y="6304609"/>
          <a:ext cx="7284984" cy="4124441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7284984"/>
              </a:tblGrid>
              <a:tr h="1047750">
                <a:tc>
                  <a:txBody>
                    <a:bodyPr/>
                    <a:lstStyle/>
                    <a:p>
                      <a:pPr marL="0" algn="ctr" defTabSz="1625620" rtl="0" eaLnBrk="1" latinLnBrk="0" hangingPunct="1"/>
                      <a:r>
                        <a:rPr lang="es-ES" sz="2400" kern="1200" cap="none" spc="0" dirty="0" smtClean="0">
                          <a:ln w="6600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chemeClr val="accent1"/>
                          </a:solidFill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Módulo</a:t>
                      </a:r>
                      <a:r>
                        <a:rPr lang="es-ES" sz="2400" kern="1200" cap="none" spc="0" baseline="0" dirty="0" smtClean="0">
                          <a:ln w="6600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chemeClr val="accent1"/>
                          </a:solidFill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 II: Técnicas avanzadas en modelo de </a:t>
                      </a:r>
                      <a:r>
                        <a:rPr lang="es-ES" sz="2400" kern="1200" cap="none" spc="0" baseline="0" dirty="0" smtClean="0">
                          <a:ln w="6600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chemeClr val="accent1"/>
                          </a:solidFill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trasplante</a:t>
                      </a:r>
                    </a:p>
                    <a:p>
                      <a:pPr marL="0" marR="0" lvl="0" indent="0" algn="ctr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kern="1200" cap="none" spc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/>
                          <a:latin typeface="Urdu Typesetting" panose="03020402040406030203" pitchFamily="66" charset="-78"/>
                          <a:ea typeface="+mn-ea"/>
                          <a:cs typeface="Urdu Typesetting" panose="03020402040406030203" pitchFamily="66" charset="-78"/>
                        </a:rPr>
                        <a:t>26 y 27 de mayo de 2022</a:t>
                      </a:r>
                    </a:p>
                    <a:p>
                      <a:pPr marL="0" algn="ctr" defTabSz="1625620" rtl="0" eaLnBrk="1" latinLnBrk="0" hangingPunct="1"/>
                      <a:r>
                        <a:rPr lang="es-ES" sz="2400" kern="1200" cap="none" spc="0" baseline="0" dirty="0" smtClean="0">
                          <a:ln w="6600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chemeClr val="accent1"/>
                          </a:solidFill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 </a:t>
                      </a:r>
                      <a:endParaRPr lang="es-ES" sz="2400" kern="1200" cap="none" spc="0" baseline="0" dirty="0" smtClean="0">
                        <a:ln w="6600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chemeClr val="accent1"/>
                        </a:solidFill>
                        <a:effectLst/>
                        <a:latin typeface="Urdu Typesetting" panose="03020402040406030203" pitchFamily="66" charset="-78"/>
                        <a:cs typeface="Urdu Typesetting" panose="03020402040406030203" pitchFamily="66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just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Día 13: </a:t>
                      </a:r>
                      <a:r>
                        <a:rPr lang="es-ES" sz="1800" dirty="0" smtClean="0"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9:00 h. a 12:30 h. Modelos experimentales:</a:t>
                      </a:r>
                      <a:r>
                        <a:rPr lang="es-ES" sz="1800" baseline="0" dirty="0" smtClean="0"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 sutura vascular </a:t>
                      </a:r>
                    </a:p>
                    <a:p>
                      <a:pPr marL="0" marR="0" indent="0" algn="just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aseline="0" dirty="0" smtClean="0"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Modelo experimental donación </a:t>
                      </a:r>
                    </a:p>
                  </a:txBody>
                  <a:tcPr>
                    <a:lnT>
                      <a:noFill/>
                    </a:lnT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indent="0" algn="just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12:30</a:t>
                      </a:r>
                      <a:r>
                        <a:rPr lang="es-ES" sz="1800" baseline="0" dirty="0" smtClean="0"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 h. a 14:00 h. Comida </a:t>
                      </a:r>
                      <a:endParaRPr lang="es-ES" sz="1800" dirty="0">
                        <a:effectLst/>
                        <a:latin typeface="Urdu Typesetting" panose="03020402040406030203" pitchFamily="66" charset="-78"/>
                        <a:cs typeface="Urdu Typesetting" panose="03020402040406030203" pitchFamily="66" charset="-78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just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14:00 h. a 17:30 h. Modelo</a:t>
                      </a:r>
                      <a:r>
                        <a:rPr lang="es-ES" sz="1800" baseline="0" dirty="0" smtClean="0"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 experimental implante   </a:t>
                      </a:r>
                      <a:endParaRPr lang="es-ES" sz="1800" dirty="0" smtClean="0">
                        <a:effectLst/>
                        <a:latin typeface="Urdu Typesetting" panose="03020402040406030203" pitchFamily="66" charset="-78"/>
                        <a:cs typeface="Urdu Typesetting" panose="03020402040406030203" pitchFamily="66" charset="-78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just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Día 14</a:t>
                      </a:r>
                      <a:r>
                        <a:rPr lang="es-ES" sz="1800" dirty="0" smtClean="0"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.</a:t>
                      </a:r>
                      <a:r>
                        <a:rPr lang="es-ES" sz="1800" baseline="0" dirty="0" smtClean="0"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 9:00 h. a 12:30 h. Modelo experimental donación </a:t>
                      </a:r>
                      <a:endParaRPr lang="es-ES" sz="1800" dirty="0">
                        <a:effectLst/>
                        <a:latin typeface="Urdu Typesetting" panose="03020402040406030203" pitchFamily="66" charset="-78"/>
                        <a:cs typeface="Urdu Typesetting" panose="03020402040406030203" pitchFamily="66" charset="-78"/>
                      </a:endParaRPr>
                    </a:p>
                  </a:txBody>
                  <a:tcPr/>
                </a:tc>
              </a:tr>
              <a:tr h="434946">
                <a:tc>
                  <a:txBody>
                    <a:bodyPr/>
                    <a:lstStyle/>
                    <a:p>
                      <a:pPr marL="0" marR="0" indent="0" algn="just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12:30 h. a 14:00 h. Comida</a:t>
                      </a:r>
                      <a:endParaRPr lang="es-ES" sz="1800" dirty="0">
                        <a:effectLst/>
                        <a:latin typeface="Urdu Typesetting" panose="03020402040406030203" pitchFamily="66" charset="-78"/>
                        <a:cs typeface="Urdu Typesetting" panose="03020402040406030203" pitchFamily="66" charset="-78"/>
                      </a:endParaRPr>
                    </a:p>
                  </a:txBody>
                  <a:tcPr/>
                </a:tc>
              </a:tr>
              <a:tr h="481475">
                <a:tc>
                  <a:txBody>
                    <a:bodyPr/>
                    <a:lstStyle/>
                    <a:p>
                      <a:pPr marL="0" marR="0" indent="0" algn="just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ES" sz="1800" dirty="0" smtClean="0"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14:00</a:t>
                      </a:r>
                      <a:r>
                        <a:rPr lang="es-ES" sz="1800" baseline="0" dirty="0" smtClean="0"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 h. a 17:30 h. Modelo experimental donación</a:t>
                      </a:r>
                      <a:endParaRPr lang="es-ES" sz="1800" dirty="0" smtClean="0">
                        <a:effectLst/>
                        <a:latin typeface="Urdu Typesetting" panose="03020402040406030203" pitchFamily="66" charset="-78"/>
                        <a:cs typeface="Urdu Typesetting" panose="03020402040406030203" pitchFamily="66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408030"/>
              </p:ext>
            </p:extLst>
          </p:nvPr>
        </p:nvGraphicFramePr>
        <p:xfrm>
          <a:off x="666339" y="8991972"/>
          <a:ext cx="7253817" cy="2780556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7253817"/>
              </a:tblGrid>
              <a:tr h="797811">
                <a:tc>
                  <a:txBody>
                    <a:bodyPr/>
                    <a:lstStyle/>
                    <a:p>
                      <a:pPr algn="ctr"/>
                      <a:r>
                        <a:rPr lang="es-ES" sz="2400" cap="none" spc="0" dirty="0" smtClean="0">
                          <a:ln w="6600">
                            <a:solidFill>
                              <a:srgbClr val="FF0000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Webinar</a:t>
                      </a:r>
                    </a:p>
                    <a:p>
                      <a:pPr algn="ctr"/>
                      <a:r>
                        <a:rPr lang="es-ES" sz="2400" cap="none" spc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23 de mayo. </a:t>
                      </a:r>
                      <a:r>
                        <a:rPr lang="es-ES" sz="2400" cap="none" spc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De</a:t>
                      </a:r>
                      <a:r>
                        <a:rPr lang="es-ES" sz="2400" cap="none" spc="0" baseline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effectLst/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 10:00 h. a 12:00 h. </a:t>
                      </a:r>
                      <a:endParaRPr lang="es-ES" sz="2400" b="0" cap="none" spc="0" dirty="0" smtClean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effectLst/>
                        <a:latin typeface="Urdu Typesetting" panose="03020402040406030203" pitchFamily="66" charset="-78"/>
                        <a:cs typeface="Urdu Typesetting" panose="03020402040406030203" pitchFamily="66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3167">
                <a:tc>
                  <a:txBody>
                    <a:bodyPr/>
                    <a:lstStyle/>
                    <a:p>
                      <a:pPr marL="285750" marR="0" indent="-285750" algn="just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ES" sz="1800" u="none" dirty="0" smtClean="0"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Presentación</a:t>
                      </a:r>
                      <a:r>
                        <a:rPr lang="es-ES" sz="1800" u="none" baseline="0" dirty="0" smtClean="0"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 del curso </a:t>
                      </a:r>
                      <a:endParaRPr lang="es-ES" sz="1800" u="none" dirty="0">
                        <a:latin typeface="Urdu Typesetting" panose="03020402040406030203" pitchFamily="66" charset="-78"/>
                        <a:cs typeface="Urdu Typesetting" panose="03020402040406030203" pitchFamily="66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420">
                <a:tc>
                  <a:txBody>
                    <a:bodyPr/>
                    <a:lstStyle/>
                    <a:p>
                      <a:pPr marL="285750" marR="0" indent="-285750" algn="just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ES" sz="1800" u="none" dirty="0" smtClean="0"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Microcirugía experimental:</a:t>
                      </a:r>
                      <a:r>
                        <a:rPr lang="es-ES" sz="1800" u="none" baseline="0" dirty="0" smtClean="0"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 Historia y debate entre alumnos y docentes</a:t>
                      </a:r>
                      <a:endParaRPr lang="es-ES" sz="1800" u="none" dirty="0">
                        <a:latin typeface="Urdu Typesetting" panose="03020402040406030203" pitchFamily="66" charset="-78"/>
                        <a:cs typeface="Urdu Typesetting" panose="03020402040406030203" pitchFamily="66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3754">
                <a:tc>
                  <a:txBody>
                    <a:bodyPr/>
                    <a:lstStyle/>
                    <a:p>
                      <a:pPr marL="285750" marR="0" indent="-285750" algn="just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ES" sz="1800" u="none" dirty="0" smtClean="0"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Debate con los alumnos sobre</a:t>
                      </a:r>
                      <a:r>
                        <a:rPr lang="es-ES" sz="1800" u="none" baseline="0" dirty="0" smtClean="0"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 experiencia previa y objetivos personales del curso</a:t>
                      </a:r>
                      <a:endParaRPr lang="es-ES" sz="1800" u="none" dirty="0">
                        <a:latin typeface="Urdu Typesetting" panose="03020402040406030203" pitchFamily="66" charset="-78"/>
                        <a:cs typeface="Urdu Typesetting" panose="03020402040406030203" pitchFamily="66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285750" marR="0" indent="-285750" algn="just" defTabSz="16256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es-ES" sz="1800" u="none" dirty="0" smtClean="0">
                          <a:latin typeface="Urdu Typesetting" panose="03020402040406030203" pitchFamily="66" charset="-78"/>
                          <a:cs typeface="Urdu Typesetting" panose="03020402040406030203" pitchFamily="66" charset="-78"/>
                        </a:rPr>
                        <a:t> Dudas y preguntas</a:t>
                      </a:r>
                      <a:endParaRPr lang="es-ES" sz="1800" u="none" dirty="0">
                        <a:latin typeface="Urdu Typesetting" panose="03020402040406030203" pitchFamily="66" charset="-78"/>
                        <a:cs typeface="Urdu Typesetting" panose="03020402040406030203" pitchFamily="66" charset="-7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348752" y="291986"/>
            <a:ext cx="79513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ln w="0"/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Módulos   teóricos  </a:t>
            </a:r>
            <a:r>
              <a:rPr lang="es-ES" sz="2000" dirty="0">
                <a:ln w="0"/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on line </a:t>
            </a:r>
            <a:r>
              <a:rPr lang="es-ES" sz="2000" dirty="0" smtClean="0">
                <a:ln w="0"/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(del 25 de abril al 20 de mayo)</a:t>
            </a:r>
            <a:endParaRPr lang="es-ES" sz="2000" dirty="0" smtClean="0">
              <a:ln w="0"/>
              <a:latin typeface="Urdu Typesetting" panose="03020402040406030203" pitchFamily="66" charset="-78"/>
              <a:ea typeface="Cambria" panose="02040503050406030204" pitchFamily="18" charset="0"/>
              <a:cs typeface="Urdu Typesetting" panose="03020402040406030203" pitchFamily="66" charset="-78"/>
            </a:endParaRPr>
          </a:p>
          <a:p>
            <a:pPr algn="ctr"/>
            <a:r>
              <a:rPr lang="es-ES" sz="2000" dirty="0" smtClean="0">
                <a:ln w="0"/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WEBINAR</a:t>
            </a:r>
            <a:r>
              <a:rPr lang="es-ES" sz="2000" dirty="0">
                <a:ln w="0"/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: </a:t>
            </a:r>
            <a:r>
              <a:rPr lang="es-ES" sz="2000" dirty="0" smtClean="0">
                <a:ln w="0"/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23 de mayo de 2022 </a:t>
            </a:r>
            <a:endParaRPr lang="es-ES" sz="2000" dirty="0" smtClean="0">
              <a:ln w="0"/>
              <a:latin typeface="Urdu Typesetting" panose="03020402040406030203" pitchFamily="66" charset="-78"/>
              <a:ea typeface="Cambria" panose="02040503050406030204" pitchFamily="18" charset="0"/>
              <a:cs typeface="Urdu Typesetting" panose="03020402040406030203" pitchFamily="66" charset="-78"/>
            </a:endParaRPr>
          </a:p>
          <a:p>
            <a:pPr algn="ctr"/>
            <a:r>
              <a:rPr lang="es-ES" sz="2000" dirty="0" smtClean="0">
                <a:ln w="0"/>
                <a:solidFill>
                  <a:srgbClr val="0070C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Módulos </a:t>
            </a:r>
            <a:r>
              <a:rPr lang="es-ES" sz="2000" dirty="0">
                <a:ln w="0"/>
                <a:solidFill>
                  <a:srgbClr val="0070C0"/>
                </a:solidFill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presenciales</a:t>
            </a:r>
          </a:p>
          <a:p>
            <a:pPr algn="ctr"/>
            <a:r>
              <a:rPr lang="es-ES" sz="2000" dirty="0">
                <a:ln w="0"/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Módulo I: Técnicas básicas de microcirugía en modelos </a:t>
            </a:r>
            <a:r>
              <a:rPr lang="es-ES" sz="2000" dirty="0" smtClean="0">
                <a:ln w="0"/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inanimados  </a:t>
            </a:r>
          </a:p>
          <a:p>
            <a:pPr algn="ctr"/>
            <a:r>
              <a:rPr lang="es-ES" sz="2000" dirty="0" smtClean="0">
                <a:ln w="0"/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(24 y 25 de mayo de 2022)</a:t>
            </a:r>
            <a:endParaRPr lang="es-ES" sz="2000" dirty="0" smtClean="0">
              <a:ln w="0"/>
              <a:latin typeface="Urdu Typesetting" panose="03020402040406030203" pitchFamily="66" charset="-78"/>
              <a:ea typeface="Cambria" panose="02040503050406030204" pitchFamily="18" charset="0"/>
              <a:cs typeface="Urdu Typesetting" panose="03020402040406030203" pitchFamily="66" charset="-78"/>
            </a:endParaRPr>
          </a:p>
          <a:p>
            <a:pPr algn="ctr"/>
            <a:r>
              <a:rPr lang="es-ES" sz="2000" dirty="0" smtClean="0">
                <a:ln w="0"/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Módulo </a:t>
            </a:r>
            <a:r>
              <a:rPr lang="es-ES" sz="2000" dirty="0">
                <a:ln w="0"/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II: Técnicas avanzadas en modelos de trasplante </a:t>
            </a:r>
            <a:r>
              <a:rPr lang="es-ES" sz="2000" dirty="0" smtClean="0">
                <a:ln w="0"/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 </a:t>
            </a:r>
          </a:p>
          <a:p>
            <a:pPr algn="ctr"/>
            <a:r>
              <a:rPr lang="es-ES" sz="2000" dirty="0" smtClean="0">
                <a:ln w="0"/>
                <a:latin typeface="Urdu Typesetting" panose="03020402040406030203" pitchFamily="66" charset="-78"/>
                <a:ea typeface="Cambria" panose="02040503050406030204" pitchFamily="18" charset="0"/>
                <a:cs typeface="Urdu Typesetting" panose="03020402040406030203" pitchFamily="66" charset="-78"/>
              </a:rPr>
              <a:t>(26 y 27 de mayo de 2022)</a:t>
            </a:r>
            <a:endParaRPr lang="es-ES" sz="2000" dirty="0">
              <a:ln w="0"/>
              <a:latin typeface="Urdu Typesetting" panose="03020402040406030203" pitchFamily="66" charset="-78"/>
              <a:ea typeface="Cambria" panose="02040503050406030204" pitchFamily="18" charset="0"/>
              <a:cs typeface="Urdu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98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rsonalizado 5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2683C6"/>
      </a:accent1>
      <a:accent2>
        <a:srgbClr val="2683C6"/>
      </a:accent2>
      <a:accent3>
        <a:srgbClr val="2683C6"/>
      </a:accent3>
      <a:accent4>
        <a:srgbClr val="0070C0"/>
      </a:accent4>
      <a:accent5>
        <a:srgbClr val="2683C6"/>
      </a:accent5>
      <a:accent6>
        <a:srgbClr val="2683C6"/>
      </a:accent6>
      <a:hlink>
        <a:srgbClr val="2683C6"/>
      </a:hlink>
      <a:folHlink>
        <a:srgbClr val="2683C6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1520</TotalTime>
  <Words>635</Words>
  <Application>Microsoft Office PowerPoint</Application>
  <PresentationFormat>Personalizado</PresentationFormat>
  <Paragraphs>72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0" baseType="lpstr">
      <vt:lpstr>Aparajita</vt:lpstr>
      <vt:lpstr>Arial</vt:lpstr>
      <vt:lpstr>Calibri</vt:lpstr>
      <vt:lpstr>Calibri Light</vt:lpstr>
      <vt:lpstr>Cambria</vt:lpstr>
      <vt:lpstr>Urdu Typesetting</vt:lpstr>
      <vt:lpstr>Wingdings</vt:lpstr>
      <vt:lpstr>Office Theme</vt:lpstr>
      <vt:lpstr>Presentación de PowerPoint</vt:lpstr>
      <vt:lpstr>Presentación de PowerPoint</vt:lpstr>
    </vt:vector>
  </TitlesOfParts>
  <Company>Comunidad de Madrid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AVANZADO PARA INSTRUCTORES EN SIMULACIÓN CLÍNICA Días 25 y 26 de febrero de 2019</dc:title>
  <dc:creator>Consejeria de Sanidad</dc:creator>
  <cp:lastModifiedBy>Consejeria de Sanidad</cp:lastModifiedBy>
  <cp:revision>171</cp:revision>
  <cp:lastPrinted>2021-10-11T12:25:52Z</cp:lastPrinted>
  <dcterms:created xsi:type="dcterms:W3CDTF">2019-01-03T09:12:19Z</dcterms:created>
  <dcterms:modified xsi:type="dcterms:W3CDTF">2022-01-24T09:48:13Z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c2abd79-57a9-4473-8700-c843f76a1e37_Enabled">
    <vt:lpwstr>True</vt:lpwstr>
  </property>
  <property fmtid="{D5CDD505-2E9C-101B-9397-08002B2CF9AE}" pid="3" name="MSIP_Label_0c2abd79-57a9-4473-8700-c843f76a1e37_SiteId">
    <vt:lpwstr>35595a02-4d6d-44ac-99e1-f9ab4cd872db</vt:lpwstr>
  </property>
  <property fmtid="{D5CDD505-2E9C-101B-9397-08002B2CF9AE}" pid="4" name="MSIP_Label_0c2abd79-57a9-4473-8700-c843f76a1e37_Owner">
    <vt:lpwstr>n32990@santanderglobaltech.com</vt:lpwstr>
  </property>
  <property fmtid="{D5CDD505-2E9C-101B-9397-08002B2CF9AE}" pid="5" name="MSIP_Label_0c2abd79-57a9-4473-8700-c843f76a1e37_SetDate">
    <vt:lpwstr>2021-04-04T08:58:26.6878468Z</vt:lpwstr>
  </property>
  <property fmtid="{D5CDD505-2E9C-101B-9397-08002B2CF9AE}" pid="6" name="MSIP_Label_0c2abd79-57a9-4473-8700-c843f76a1e37_Name">
    <vt:lpwstr>Internal</vt:lpwstr>
  </property>
  <property fmtid="{D5CDD505-2E9C-101B-9397-08002B2CF9AE}" pid="7" name="MSIP_Label_0c2abd79-57a9-4473-8700-c843f76a1e37_Application">
    <vt:lpwstr>Microsoft Azure Information Protection</vt:lpwstr>
  </property>
  <property fmtid="{D5CDD505-2E9C-101B-9397-08002B2CF9AE}" pid="8" name="MSIP_Label_0c2abd79-57a9-4473-8700-c843f76a1e37_ActionId">
    <vt:lpwstr>323cbe59-ec62-469d-95fd-9102a9c4976d</vt:lpwstr>
  </property>
  <property fmtid="{D5CDD505-2E9C-101B-9397-08002B2CF9AE}" pid="9" name="MSIP_Label_0c2abd79-57a9-4473-8700-c843f76a1e37_Extended_MSFT_Method">
    <vt:lpwstr>Manual</vt:lpwstr>
  </property>
  <property fmtid="{D5CDD505-2E9C-101B-9397-08002B2CF9AE}" pid="10" name="Sensitivity">
    <vt:lpwstr>Internal</vt:lpwstr>
  </property>
</Properties>
</file>